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Default Extension="ppt" ContentType="application/vnd.ms-powerpoi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275" r:id="rId3"/>
    <p:sldId id="277" r:id="rId4"/>
    <p:sldId id="27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27" r:id="rId45"/>
    <p:sldId id="319" r:id="rId46"/>
    <p:sldId id="326" r:id="rId47"/>
    <p:sldId id="318" r:id="rId48"/>
    <p:sldId id="328" r:id="rId49"/>
    <p:sldId id="320" r:id="rId50"/>
    <p:sldId id="321" r:id="rId51"/>
    <p:sldId id="322" r:id="rId52"/>
    <p:sldId id="324" r:id="rId53"/>
  </p:sldIdLst>
  <p:sldSz cx="9144000" cy="6858000" type="screen4x3"/>
  <p:notesSz cx="6858000" cy="914400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F7FA"/>
    <a:srgbClr val="153AF3"/>
    <a:srgbClr val="FF8181"/>
    <a:srgbClr val="00FF99"/>
    <a:srgbClr val="FF7575"/>
    <a:srgbClr val="71FFC6"/>
    <a:srgbClr val="FFCCCC"/>
    <a:srgbClr val="FFA7A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03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wallpaper_1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 userDrawn="1"/>
        </p:nvSpPr>
        <p:spPr>
          <a:xfrm>
            <a:off x="1214414" y="3929067"/>
            <a:ext cx="4857784" cy="1857388"/>
          </a:xfrm>
          <a:prstGeom prst="wedgeRoundRectCallout">
            <a:avLst>
              <a:gd name="adj1" fmla="val 59428"/>
              <a:gd name="adj2" fmla="val 11902"/>
              <a:gd name="adj3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/>
          </a:p>
        </p:txBody>
      </p:sp>
      <p:sp>
        <p:nvSpPr>
          <p:cNvPr id="8" name="Выноска-облако 7"/>
          <p:cNvSpPr/>
          <p:nvPr userDrawn="1"/>
        </p:nvSpPr>
        <p:spPr>
          <a:xfrm>
            <a:off x="928662" y="857232"/>
            <a:ext cx="7215238" cy="2357454"/>
          </a:xfrm>
          <a:prstGeom prst="cloudCallout">
            <a:avLst>
              <a:gd name="adj1" fmla="val 28779"/>
              <a:gd name="adj2" fmla="val 67110"/>
            </a:avLst>
          </a:prstGeom>
          <a:solidFill>
            <a:srgbClr val="FFCCCC"/>
          </a:solidFill>
          <a:ln>
            <a:solidFill>
              <a:srgbClr val="FF7575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71438" y="71438"/>
            <a:ext cx="9001156" cy="6715148"/>
          </a:xfrm>
          <a:prstGeom prst="rect">
            <a:avLst/>
          </a:prstGeom>
          <a:noFill/>
          <a:ln w="57150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68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428597" y="357167"/>
            <a:ext cx="8286808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ED727-27CD-4E07-8BCC-54F7ACA67BF1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14282" y="214290"/>
            <a:ext cx="8715436" cy="6500858"/>
          </a:xfrm>
          <a:prstGeom prst="rect">
            <a:avLst/>
          </a:prstGeom>
          <a:noFill/>
          <a:ln w="76200">
            <a:solidFill>
              <a:srgbClr val="FF818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0;&#1086;&#1084;&#1087;&#1087;\Desktop\&#1044;&#1086;&#1082;&#1091;&#1084;&#1077;&#1085;&#1090;&#1099;%20&#1055;&#1077;&#1090;&#1088;&#1086;&#1074;&#1086;&#1081;%20&#1045;.&#1052;\&#1057;&#1080;&#1089;&#1090;&#1077;&#1084;&#1072;%20&#1088;&#1072;&#1073;&#1086;&#1090;&#1099;%20&#1087;&#1086;%20&#1059;&#1052;&#1050;%20&#1045;.&#1052;\&#1058;.&#1043;..AVI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&#1050;&#1086;&#1084;&#1087;&#1087;\Desktop\&#1044;&#1086;&#1082;&#1091;&#1084;&#1077;&#1085;&#1090;&#1099;%20&#1055;&#1077;&#1090;&#1088;&#1086;&#1074;&#1086;&#1081;%20&#1045;.&#1052;\&#1057;&#1080;&#1089;&#1090;&#1077;&#1084;&#1072;%20&#1088;&#1072;&#1073;&#1086;&#1090;&#1099;%20&#1087;&#1086;%20&#1059;&#1052;&#1050;%20&#1045;.&#1052;\DSCN8066.AVI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&#1050;&#1086;&#1084;&#1087;&#1087;\Desktop\&#1044;&#1086;&#1082;&#1091;&#1084;&#1077;&#1085;&#1090;&#1099;%20&#1055;&#1077;&#1090;&#1088;&#1086;&#1074;&#1086;&#1081;%20&#1045;.&#1052;\&#1057;&#1080;&#1089;&#1090;&#1077;&#1084;&#1072;%20&#1088;&#1072;&#1073;&#1086;&#1090;&#1099;%20&#1087;&#1086;%20&#1059;&#1052;&#1050;%20&#1045;.&#1052;\&#1052;.&#1057;..AVI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hyperlink" Target="&#1089;&#1086;&#1083;&#1085;&#1099;&#1096;&#1082;&#1086;/project/index.html" TargetMode="Externa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051050" y="1916113"/>
            <a:ext cx="511333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36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1643050"/>
            <a:ext cx="471489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МБДОУ ДС №5 «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Бэлэкэч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»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представляет </a:t>
            </a:r>
            <a:r>
              <a:rPr lang="ru-RU" dirty="0" smtClean="0">
                <a:latin typeface="Times New Roman"/>
                <a:ea typeface="Calibri"/>
              </a:rPr>
              <a:t/>
            </a:r>
            <a:br>
              <a:rPr lang="ru-RU" dirty="0" smtClean="0">
                <a:latin typeface="Times New Roman"/>
                <a:ea typeface="Calibri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214686"/>
            <a:ext cx="628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«Систему работы по обучению детей двум государственным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языкам РТ»</a:t>
            </a:r>
            <a:endParaRPr lang="ru-RU" sz="32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папки-передвижки</a:t>
            </a:r>
            <a:endParaRPr lang="ru-RU" dirty="0"/>
          </a:p>
        </p:txBody>
      </p:sp>
      <p:pic>
        <p:nvPicPr>
          <p:cNvPr id="10243" name="Picture 4" descr="C:\Users\Компп\Desktop\все фото ДОУ №5\УМК\фото\DSCF418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158" y="4429125"/>
            <a:ext cx="8167688" cy="2428875"/>
          </a:xfrm>
          <a:effectLst>
            <a:softEdge rad="112500"/>
          </a:effectLst>
        </p:spPr>
      </p:pic>
      <p:pic>
        <p:nvPicPr>
          <p:cNvPr id="4" name="Picture 5" descr="C:\Users\Компп\Desktop\все фото ДОУ №5\УМК\DSCN11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28662" y="1071546"/>
            <a:ext cx="7358063" cy="3346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 descr="C:\Users\Компп\Desktop\все фото ДОУ №5\УМК\УМК\DSCN806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7554" y="1214422"/>
            <a:ext cx="5442071" cy="485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C:\Users\Компп\Desktop\все фото ДОУ №5\УМК\УМК\DSCN807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857232"/>
            <a:ext cx="4178447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C:\Users\Компп\Desktop\все фото ДОУ №5\УМК\УМК\DSCN807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4" y="765655"/>
            <a:ext cx="4857784" cy="609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2" descr="C:\Users\Компп\Desktop\все фото ДОУ №5\УМК\УМК\DSCN805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838932"/>
            <a:ext cx="4786346" cy="6019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Для Вас,  родители!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8" name="Picture 2" descr="C:\Users\Я\Desktop\Воспитатель Конкурс\визитка\фотки для визитки\DSCF864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Компп\Desktop\все фото ДОУ №5\УМК\УМК\DSCN80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5918" y="0"/>
            <a:ext cx="7358082" cy="592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Компп\Desktop\все фото ДОУ №5\УМК\УМК\DSCN807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500174"/>
            <a:ext cx="5643563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7" descr="C:\Users\Компп\Desktop\все фото ДОУ №5\УМК\фото\DSCF419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4876" y="3500438"/>
            <a:ext cx="4191000" cy="314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8" descr="C:\Users\Компп\Desktop\все фото ДОУ №5\УМК\фото\DSCF419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44" y="3429000"/>
            <a:ext cx="4381500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3" name="Picture 9" descr="C:\Users\Компп\Desktop\все фото ДОУ №5\УМК\фото\DSCF419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357166"/>
            <a:ext cx="3714750" cy="2786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4" name="Picture 10" descr="C:\Users\Компп\Desktop\все фото ДОУ №5\УМК\фото\DSCF419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4876" y="1142984"/>
            <a:ext cx="4143375" cy="310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5" name="Picture 11" descr="C:\Users\Компп\Desktop\все фото ДОУ №5\УМК\фото\DSCF4195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43188" y="1928813"/>
            <a:ext cx="3151187" cy="307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4" name="Заголовок 6"/>
          <p:cNvSpPr>
            <a:spLocks noGrp="1"/>
          </p:cNvSpPr>
          <p:nvPr>
            <p:ph type="title"/>
          </p:nvPr>
        </p:nvSpPr>
        <p:spPr>
          <a:xfrm>
            <a:off x="3500430" y="0"/>
            <a:ext cx="5429288" cy="1214422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>Конкурс 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«Лучший сюжет сказки или мультфильма»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00035" y="0"/>
            <a:ext cx="8215370" cy="128586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>Конкурс «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Лучшая разработка дидактической игры»</a:t>
            </a:r>
            <a:endParaRPr lang="ru-RU" sz="2800" dirty="0" smtClean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724" name="Picture 6" descr="C:\Users\Компп\Desktop\все фото ДОУ №5\УМК\УМК\DSCN808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785794"/>
            <a:ext cx="6357938" cy="2874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Picture 4" descr="C:\Users\Компп\Desktop\все фото ДОУ №5\УМК\УМК\DSCN808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3714752"/>
            <a:ext cx="4500562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2" descr="C:\Users\Компп\Desktop\все фото ДОУ №5\УМК\Ф.К\Фото-061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3429000"/>
            <a:ext cx="42291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Компп\Desktop\все фото ДОУ №5\УМК\УМК\DSCN809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4810" y="285728"/>
            <a:ext cx="4594225" cy="3444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Users\Компп\Desktop\все фото ДОУ №5\УМК\УМК\DSCN809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428604"/>
            <a:ext cx="466783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5" descr="C:\Users\Компп\Desktop\все фото ДОУ №5\УМК\УМК\DSCN808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5093416">
            <a:off x="1761875" y="2976083"/>
            <a:ext cx="4287211" cy="372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C:\Users\Компп\Desktop\все фото ДОУ №5\УМК\УМК\DSCN807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270" y="878492"/>
            <a:ext cx="9029730" cy="597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Конкурс </a:t>
            </a: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«Кукла в национальном костюме»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857625" y="0"/>
            <a:ext cx="5286375" cy="1000125"/>
          </a:xfrm>
        </p:spPr>
        <p:txBody>
          <a:bodyPr/>
          <a:lstStyle/>
          <a:p>
            <a:r>
              <a:rPr lang="tt-RU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tt-RU" sz="2800" smtClean="0">
                <a:latin typeface="Monotype Corsiva" pitchFamily="66" charset="0"/>
                <a:cs typeface="Times New Roman" pitchFamily="18" charset="0"/>
              </a:rPr>
              <a:t>Конкурс</a:t>
            </a:r>
            <a:r>
              <a:rPr lang="tt-RU" sz="2800" b="1" smtClean="0">
                <a:latin typeface="Monotype Corsiva" pitchFamily="66" charset="0"/>
                <a:cs typeface="Times New Roman" pitchFamily="18" charset="0"/>
              </a:rPr>
              <a:t> </a:t>
            </a:r>
            <a:br>
              <a:rPr lang="tt-RU" sz="2800" b="1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smtClean="0"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tt-RU" sz="2800" b="1" smtClean="0">
                <a:latin typeface="Monotype Corsiva" pitchFamily="66" charset="0"/>
                <a:cs typeface="Times New Roman" pitchFamily="18" charset="0"/>
              </a:rPr>
              <a:t>Сюжетно-ролевая игра</a:t>
            </a:r>
            <a:r>
              <a:rPr lang="ru-RU" sz="2800" b="1" smtClean="0">
                <a:latin typeface="Monotype Corsiva" pitchFamily="66" charset="0"/>
                <a:cs typeface="Times New Roman" pitchFamily="18" charset="0"/>
              </a:rPr>
              <a:t>»</a:t>
            </a:r>
          </a:p>
        </p:txBody>
      </p:sp>
      <p:pic>
        <p:nvPicPr>
          <p:cNvPr id="33795" name="Picture 3" descr="C:\Users\Компп\Desktop\все фото ДОУ №5\УМК\УМК\DSCN805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000500" cy="3687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C:\Users\Компп\Desktop\все фото ДОУ №5\УМК\УМК\DSCN808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78275" y="1214422"/>
            <a:ext cx="5165725" cy="424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7" name="Picture 5" descr="C:\Users\Компп\Desktop\все фото ДОУ №5\УМК\УМК\DSCN808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154363"/>
            <a:ext cx="4286250" cy="370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:\Users\Компп\Desktop\все фото ДОУ №5\Фото БЭЛЭКЭЧ\DSC0031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321446"/>
            <a:ext cx="8429684" cy="6322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ДОБРО ПОЖАЛОВАТЬ!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tt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ӘХИМ ИТЕГЕЗ!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 descr="C:\Users\Компп\Desktop\все фото ДОУ №5\УМК\УМК\DSCN808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0"/>
            <a:ext cx="4675188" cy="6503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3" descr="C:\Users\Компп\Desktop\все фото ДОУ №5\УМК\УМК\DSCN808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5" y="0"/>
            <a:ext cx="4278062" cy="657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E:\Фото-078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257550"/>
            <a:ext cx="4800600" cy="36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5" descr="E:\Фото-078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201534"/>
            <a:ext cx="4474368" cy="3156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6" descr="C:\Users\Компп\Desktop\Документы Петровой Е.М\Система работы по УМК Е.М\Фото-078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57750" y="3429000"/>
            <a:ext cx="42862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8" descr="C:\Users\Компп\Desktop\все фото ДОУ №5\сотрудники в деятельности\фото сотрудники\DSC0958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67249" y="660753"/>
            <a:ext cx="3976717" cy="2982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             </a:t>
            </a:r>
            <a:r>
              <a:rPr lang="ru-RU" sz="3600" dirty="0" smtClean="0">
                <a:solidFill>
                  <a:srgbClr val="90F7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Играя – познаем язык</a:t>
            </a:r>
            <a:endParaRPr lang="ru-RU" sz="3600" dirty="0">
              <a:solidFill>
                <a:srgbClr val="90F7F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285728"/>
          <a:ext cx="8572560" cy="6429421"/>
        </p:xfrm>
        <a:graphic>
          <a:graphicData uri="http://schemas.openxmlformats.org/presentationml/2006/ole">
            <p:oleObj spid="_x0000_s1026" name="Презентация" r:id="rId3" imgW="4570530" imgH="3427618" progId="PowerPoint.Show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14375"/>
          </a:xfrm>
        </p:spPr>
        <p:txBody>
          <a:bodyPr>
            <a:normAutofit fontScale="90000"/>
          </a:bodyPr>
          <a:lstStyle/>
          <a:p>
            <a:r>
              <a:rPr lang="ru-RU" smtClean="0"/>
              <a:t> </a:t>
            </a:r>
          </a:p>
        </p:txBody>
      </p:sp>
      <p:pic>
        <p:nvPicPr>
          <p:cNvPr id="35843" name="Picture 4" descr="C:\Users\Компп\Desktop\Марина Сергеевна\Отсканировано 26.11.2014 10-48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500313" y="500063"/>
            <a:ext cx="4500562" cy="5940425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Организация работы с русскоязычными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педагогами</a:t>
            </a:r>
            <a:endParaRPr lang="ru-RU" dirty="0"/>
          </a:p>
        </p:txBody>
      </p:sp>
      <p:pic>
        <p:nvPicPr>
          <p:cNvPr id="36866" name="Picture 2" descr="C:\Users\Компп\Desktop\все фото ДОУ №5\УМК\Ф.К\DSCN811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571472" y="857232"/>
            <a:ext cx="8072462" cy="5787189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" name="Т.Г.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9691" y="285728"/>
            <a:ext cx="8477309" cy="635798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6"/>
          <p:cNvSpPr>
            <a:spLocks noGrp="1"/>
          </p:cNvSpPr>
          <p:nvPr>
            <p:ph type="title"/>
          </p:nvPr>
        </p:nvSpPr>
        <p:spPr>
          <a:xfrm>
            <a:off x="2571750" y="274638"/>
            <a:ext cx="6572250" cy="1143000"/>
          </a:xfrm>
        </p:spPr>
        <p:txBody>
          <a:bodyPr/>
          <a:lstStyle/>
          <a:p>
            <a:r>
              <a:rPr lang="ru-RU" sz="3200" smtClean="0">
                <a:latin typeface="Monotype Corsiva" pitchFamily="66" charset="0"/>
              </a:rPr>
              <a:t>Карманный словарик</a:t>
            </a:r>
          </a:p>
        </p:txBody>
      </p:sp>
      <p:pic>
        <p:nvPicPr>
          <p:cNvPr id="38915" name="Picture 2" descr="C:\Users\Компп\Desktop\все фото ДОУ №5\УМК\Ф.К\УМК\DSCN809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 rot="5619746">
            <a:off x="-428625" y="636588"/>
            <a:ext cx="3903663" cy="2801937"/>
          </a:xfrm>
          <a:noFill/>
        </p:spPr>
      </p:pic>
      <p:pic>
        <p:nvPicPr>
          <p:cNvPr id="38916" name="Picture 3" descr="C:\Users\Компп\Desktop\все фото ДОУ №5\УМК\Ф.К\УМК\DSCN809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293319">
            <a:off x="308769" y="3328194"/>
            <a:ext cx="3668713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C:\Users\Компп\Desktop\все фото ДОУ №5\УМК\Ф.К\УМК\DSCN81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29062" y="1643062"/>
            <a:ext cx="4894519" cy="492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Компп\Desktop\все фото ДОУ №5\Инклюзив\DSCN0596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Picture 2" descr="H:\КОНКУРС\DSCF866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500438"/>
            <a:ext cx="4476750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3" name="Picture 2" descr="H:\КОНКУРС\DSCF86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40275" y="0"/>
            <a:ext cx="4403725" cy="330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19" descr="DSC096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428977"/>
            <a:ext cx="5084098" cy="342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Компп\Desktop\все фото ДОУ №5\мини конференция\фотки\DSC0136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42912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Рисунок 3" descr="C:\Users\Компп\Desktop\все фото ДОУ №5\мини конференция\фотки\DSC0136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5" y="0"/>
            <a:ext cx="4714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Содержимое 6"/>
          <p:cNvSpPr>
            <a:spLocks noGrp="1"/>
          </p:cNvSpPr>
          <p:nvPr>
            <p:ph idx="1"/>
          </p:nvPr>
        </p:nvSpPr>
        <p:spPr>
          <a:xfrm>
            <a:off x="3714750" y="142875"/>
            <a:ext cx="5000625" cy="16430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51203" name="Picture 3" descr="C:\Users\Компп\Desktop\Нургалимова Ф.К. воспитатель 3\Новая папка\DSCF867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14346" y="3429000"/>
            <a:ext cx="485074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4" name="Picture 4" descr="C:\Users\Компп\Desktop\Нургалимова Ф.К. воспитатель 3\Новая папка\DSCF868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54951" y="0"/>
            <a:ext cx="4055447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Компп\Desktop\Нургалимова Ф.К. воспитатель 3\Новая папка\DSCF864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09732" y="1428736"/>
            <a:ext cx="404815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4" name="Picture 2" descr="C:\Users\Компп\Desktop\Нургалимова Ф.К. воспитатель 3\Новая папка\DSCF867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95813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2" name="Picture 5" descr="C:\Users\Компп\Desktop\все фото ДОУ №5\воспитатель года - 2014\DSCF8872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57875" y="0"/>
            <a:ext cx="3205163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Компп\Desktop\Красивый ДОУ\DSC0032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285835"/>
            <a:ext cx="8286807" cy="5357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Гостям всегда мы рады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Компп\Desktop\Родительское собрание 2014\DSCN802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00563" y="3143250"/>
            <a:ext cx="4429125" cy="3357563"/>
          </a:xfrm>
          <a:noFill/>
        </p:spPr>
      </p:pic>
      <p:pic>
        <p:nvPicPr>
          <p:cNvPr id="43011" name="Picture 3" descr="C:\Users\Компп\Desktop\Родительское собрание 2014\DSCN803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88" y="3214688"/>
            <a:ext cx="40005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Компп\Desktop\все фото ДОУ №5\театр репка\DSCN075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714612" y="142852"/>
            <a:ext cx="4953000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DSCN8066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285727"/>
            <a:ext cx="8358246" cy="62686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М.С.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20" y="267869"/>
            <a:ext cx="8501121" cy="63758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Работа с родителями</a:t>
            </a:r>
            <a:endParaRPr lang="ru-RU" sz="3600" dirty="0"/>
          </a:p>
        </p:txBody>
      </p:sp>
      <p:pic>
        <p:nvPicPr>
          <p:cNvPr id="8196" name="Picture 4" descr="C:\Users\Компп\Desktop\все фото ДОУ №5\родительские собрания\DSCN1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357562"/>
            <a:ext cx="5159397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43372" y="1142984"/>
            <a:ext cx="4689129" cy="3500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Компп\Desktop\все фото ДОУ №5\РМО муз. раб\рмо\SAM_137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71546"/>
            <a:ext cx="4071934" cy="3286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Содержимое 3" descr="C:\Users\DS5\Desktop\фото\8 марта\100_0171.JPG"/>
          <p:cNvPicPr>
            <a:picLocks noGrp="1"/>
          </p:cNvPicPr>
          <p:nvPr>
            <p:ph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142844" y="3857628"/>
            <a:ext cx="4286250" cy="2681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8"/>
          <p:cNvSpPr>
            <a:spLocks noChangeArrowheads="1"/>
          </p:cNvSpPr>
          <p:nvPr/>
        </p:nvSpPr>
        <p:spPr bwMode="auto">
          <a:xfrm>
            <a:off x="1285875" y="857250"/>
            <a:ext cx="4071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9" name="Picture 3" descr="C:\Users\Компп\Desktop\Нургалимова Ф.К. воспитатель 3\Новая папка\DSCN06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1968" y="142852"/>
            <a:ext cx="4572032" cy="3376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Компп\Desktop\все фото ДОУ №5\Аулак ой фото\DSCN059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214290"/>
            <a:ext cx="4500562" cy="3393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C:\Users\Компп\Desktop\все фото ДОУ №5\сабантуй 2013г\DSCN534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1758" y="3429000"/>
            <a:ext cx="457224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C:\Users\Компп\Desktop\все фото ДОУ №5\Тукай 2014\Фото-006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482554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Национальные праздники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Компп\Desktop\все фото ДОУ №5\УМК\Ф.К\УМК\DSCN810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 rot="5227539">
            <a:off x="-140442" y="772118"/>
            <a:ext cx="4622800" cy="3686175"/>
          </a:xfrm>
          <a:noFill/>
        </p:spPr>
      </p:pic>
      <p:pic>
        <p:nvPicPr>
          <p:cNvPr id="49155" name="Picture 3" descr="C:\Users\Компп\Desktop\все фото ДОУ №5\УМК\Ф.К\УМК\DSCN810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916177">
            <a:off x="3561557" y="1524794"/>
            <a:ext cx="54292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Компп\Desktop\все фото ДОУ №5\УМК\Ф.К\DSCN811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214290"/>
            <a:ext cx="8502678" cy="63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500034" y="4071942"/>
            <a:ext cx="3286125" cy="2500313"/>
            <a:chOff x="0" y="950694"/>
            <a:chExt cx="2857499" cy="17145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50694"/>
              <a:ext cx="2857499" cy="171450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Прямоугольник 3"/>
            <p:cNvSpPr/>
            <p:nvPr/>
          </p:nvSpPr>
          <p:spPr>
            <a:xfrm>
              <a:off x="0" y="950694"/>
              <a:ext cx="2857499" cy="1714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hlinkClick r:id=""/>
                </a:rPr>
                <a:t>Мультфильмы на татарском языке</a:t>
              </a:r>
              <a:r>
                <a:rPr lang="ru-RU" b="1" dirty="0"/>
                <a:t>  </a:t>
              </a:r>
            </a:p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dirty="0"/>
            </a:p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dirty="0"/>
                <a:t>Сайт: </a:t>
              </a:r>
              <a:r>
                <a:rPr lang="ru-RU" u="sng" dirty="0">
                  <a:hlinkClick r:id=""/>
                </a:rPr>
                <a:t>http://mon.tatarstan.ru</a:t>
              </a:r>
              <a:r>
                <a:rPr lang="ru-RU" dirty="0"/>
                <a:t>   - раздел «Дошкольное образование»  Мультфильмы на татарском языке</a:t>
              </a:r>
              <a:r>
                <a:rPr lang="ru-RU" sz="1600" dirty="0"/>
                <a:t>.</a:t>
              </a:r>
            </a:p>
          </p:txBody>
        </p:sp>
      </p:grpSp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3929058" y="2714620"/>
            <a:ext cx="4714875" cy="3000375"/>
            <a:chOff x="0" y="737733"/>
            <a:chExt cx="4353222" cy="2334066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737733"/>
              <a:ext cx="4353222" cy="233406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0" y="889633"/>
              <a:ext cx="3785984" cy="21821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2390" tIns="72390" rIns="72390" bIns="72390" spcCol="1270" anchor="ctr"/>
            <a:lstStyle/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900" b="1" dirty="0">
                  <a:hlinkClick r:id=""/>
                </a:rPr>
                <a:t>Цикл телепередач для детей дошкольного возраста “</a:t>
              </a:r>
              <a:r>
                <a:rPr lang="ru-RU" sz="1900" b="1" dirty="0" err="1">
                  <a:hlinkClick r:id=""/>
                </a:rPr>
                <a:t>Әкият илендә</a:t>
              </a:r>
              <a:r>
                <a:rPr lang="ru-RU" sz="1900" b="1" dirty="0">
                  <a:hlinkClick r:id=""/>
                </a:rPr>
                <a:t>»</a:t>
              </a:r>
              <a:r>
                <a:rPr lang="ru-RU" sz="1900" b="1" dirty="0"/>
                <a:t>  </a:t>
              </a:r>
            </a:p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900" dirty="0"/>
                <a:t>Сайт: </a:t>
              </a:r>
              <a:r>
                <a:rPr lang="ru-RU" sz="1900" u="sng" dirty="0">
                  <a:hlinkClick r:id=""/>
                </a:rPr>
                <a:t>http://mon.tatarstan.ru</a:t>
              </a:r>
              <a:r>
                <a:rPr lang="ru-RU" sz="1900" dirty="0"/>
                <a:t>    -    раздел «Дошкольное образование» </a:t>
              </a:r>
              <a:r>
                <a:rPr lang="ru-RU" sz="1900" u="sng" dirty="0">
                  <a:hlinkClick r:id=""/>
                </a:rPr>
                <a:t>Учебно-методические комплексы по обучению двум государственным языкам</a:t>
              </a:r>
              <a:r>
                <a:rPr lang="ru-RU" sz="1900" u="sng" dirty="0"/>
                <a:t>       </a:t>
              </a:r>
              <a:r>
                <a:rPr lang="ru-RU" sz="1900" u="sng" dirty="0">
                  <a:hlinkClick r:id=""/>
                </a:rPr>
                <a:t>Цикл телепередач для детей дошкольного возраста “</a:t>
              </a:r>
              <a:r>
                <a:rPr lang="ru-RU" sz="1900" u="sng" dirty="0" err="1">
                  <a:hlinkClick r:id=""/>
                </a:rPr>
                <a:t>Әкият илендә</a:t>
              </a:r>
              <a:r>
                <a:rPr lang="ru-RU" sz="1900" u="sng" dirty="0">
                  <a:hlinkClick r:id=""/>
                </a:rPr>
                <a:t>»</a:t>
              </a:r>
              <a:endParaRPr lang="ru-RU" sz="1900" dirty="0"/>
            </a:p>
          </p:txBody>
        </p:sp>
      </p:grpSp>
      <p:sp>
        <p:nvSpPr>
          <p:cNvPr id="13" name="Прямоугольник 12"/>
          <p:cNvSpPr/>
          <p:nvPr/>
        </p:nvSpPr>
        <p:spPr bwMode="auto">
          <a:xfrm>
            <a:off x="7715250" y="5072063"/>
            <a:ext cx="615950" cy="14271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7630" tIns="87630" rIns="87630" bIns="8763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51205" name="Picture 40" descr="original_metal_w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71546"/>
            <a:ext cx="338296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142852"/>
            <a:ext cx="8686800" cy="1654188"/>
          </a:xfrm>
        </p:spPr>
        <p:txBody>
          <a:bodyPr>
            <a:normAutofit fontScale="90000"/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4000" b="1" dirty="0" smtClean="0">
                <a:latin typeface="Monotype Corsiva" pitchFamily="66" charset="0"/>
              </a:rPr>
              <a:t>Для популяризация деятельности ДОУ  действует сайт детского сада «</a:t>
            </a:r>
            <a:r>
              <a:rPr lang="ru-RU" sz="4000" b="1" dirty="0" err="1" smtClean="0">
                <a:latin typeface="Monotype Corsiva" pitchFamily="66" charset="0"/>
              </a:rPr>
              <a:t>Бэлэкэч</a:t>
            </a:r>
            <a:r>
              <a:rPr lang="ru-RU" sz="4000" b="1" dirty="0" smtClean="0">
                <a:latin typeface="Monotype Corsiva" pitchFamily="66" charset="0"/>
              </a:rPr>
              <a:t>»</a:t>
            </a:r>
            <a:r>
              <a:rPr lang="ru-RU" b="1" dirty="0" smtClean="0">
                <a:solidFill>
                  <a:schemeClr val="lt1"/>
                </a:solidFill>
              </a:rPr>
              <a:t/>
            </a:r>
            <a:br>
              <a:rPr lang="ru-RU" b="1" dirty="0" smtClean="0">
                <a:solidFill>
                  <a:schemeClr val="lt1"/>
                </a:solidFill>
              </a:rPr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Компп\Desktop\все фото ДОУ №5\8 августа 2012 г встреча министра образования\DSC0036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3000372"/>
            <a:ext cx="4629150" cy="3714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228" name="Picture 5" descr="C:\Users\Компп\Desktop\все фото ДОУ №5\8 августа 2012 г встреча министра образования\DSC0037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3214686"/>
            <a:ext cx="4143372" cy="348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6" descr="C:\Users\Компп\Desktop\все фото ДОУ №5\8 августа 2012 г встреча министра образования\DSC0036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214290"/>
            <a:ext cx="4357718" cy="326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14290"/>
            <a:ext cx="4900586" cy="242889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Республиканское августовское совещание работников образования и науки,  август 2012 г.од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1" descr="C:\Users\Компп\Desktop\сканиров документы ДОУ\Отсканировано 13.12.2013 8-32.bmp"/>
          <p:cNvPicPr>
            <a:picLocks noChangeAspect="1" noChangeArrowheads="1"/>
          </p:cNvPicPr>
          <p:nvPr/>
        </p:nvPicPr>
        <p:blipFill>
          <a:blip r:embed="rId2"/>
          <a:srcRect r="3999"/>
          <a:stretch>
            <a:fillRect/>
          </a:stretch>
        </p:blipFill>
        <p:spPr bwMode="auto">
          <a:xfrm>
            <a:off x="1143000" y="1785938"/>
            <a:ext cx="3429000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1"/>
          <p:cNvSpPr>
            <a:spLocks noChangeArrowheads="1"/>
          </p:cNvSpPr>
          <p:nvPr/>
        </p:nvSpPr>
        <p:spPr bwMode="auto">
          <a:xfrm>
            <a:off x="4500563" y="2143125"/>
            <a:ext cx="42862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«Лучший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билингвальный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диплом участника</a:t>
            </a: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2013 год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0" hangingPunct="0"/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Республиканский  смотр-конкурс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Компп\Desktop\все фото ДОУ №5\Зимние фигурки\Снежные постройки\DSC090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1428736"/>
            <a:ext cx="8146531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Зимнее оформление территории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C:\Users\Компп\Desktop\все фото ДОУ №5\семинар заведующих февраль 2013\DSCF424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9124" y="142852"/>
            <a:ext cx="457835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2" descr="C:\Users\Компп\Desktop\все фото ДОУ №5\семинар заведующих февраль 2013\DSCF435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44" y="2857496"/>
            <a:ext cx="516731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6" descr="C:\Users\Компп\Desktop\все фото ДОУ №5\семинар заведующих февраль 2013\DSCF426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57752" y="3571876"/>
            <a:ext cx="4143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7" descr="C:\Users\Компп\Desktop\все фото ДОУ №5\семинар заведующих февраль 2013\DSCF426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142852"/>
            <a:ext cx="4429125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pPr eaLnBrk="0" hangingPunct="0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Районный семинар для заведующих </a:t>
            </a:r>
            <a:b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февраль, 2013 год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C:\Users\Компп\Desktop\все фото ДОУ №5\РМО муз. раб\рмо\SAM_142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3286124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2" descr="C:\Users\Компп\Desktop\все фото ДОУ №5\РМО муз. раб\рмо\SAM_1430.JPG"/>
          <p:cNvPicPr>
            <a:picLocks noChangeAspect="1" noChangeArrowheads="1"/>
          </p:cNvPicPr>
          <p:nvPr/>
        </p:nvPicPr>
        <p:blipFill>
          <a:blip r:embed="rId3" cstate="screen">
            <a:lum bright="20000"/>
          </a:blip>
          <a:srcRect/>
          <a:stretch>
            <a:fillRect/>
          </a:stretch>
        </p:blipFill>
        <p:spPr bwMode="auto">
          <a:xfrm>
            <a:off x="142844" y="214290"/>
            <a:ext cx="471487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3" descr="C:\Users\Компп\Desktop\все фото ДОУ №5\РМО муз. раб\рмо\SAM_137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2857496"/>
            <a:ext cx="4786313" cy="385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C:\Users\Компп\Desktop\все фото ДОУ №5\РМО муз. раб\рмо\SAM_141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6248" y="214290"/>
            <a:ext cx="466725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РМО музыкальных  руководителей, март 2013 г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Рисунок 1" descr="C:\Users\Компп\Desktop\Конкурсы\Конкурс Земля моя -Татарстан\Отсканировано 02.12.2013 8-54.bmp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2976" y="1643050"/>
            <a:ext cx="3357564" cy="4960038"/>
          </a:xfrm>
          <a:prstGeom prst="rect">
            <a:avLst/>
          </a:prstGeom>
          <a:noFill/>
          <a:ln w="9525">
            <a:solidFill>
              <a:srgbClr val="558ED5"/>
            </a:solidFill>
            <a:miter lim="800000"/>
            <a:headEnd/>
            <a:tailEnd/>
          </a:ln>
        </p:spPr>
      </p:pic>
      <p:sp>
        <p:nvSpPr>
          <p:cNvPr id="56323" name="Rectangle 1"/>
          <p:cNvSpPr>
            <a:spLocks noChangeArrowheads="1"/>
          </p:cNvSpPr>
          <p:nvPr/>
        </p:nvSpPr>
        <p:spPr bwMode="auto">
          <a:xfrm>
            <a:off x="4786313" y="1285875"/>
            <a:ext cx="378618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Алексеева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Галина Николаевна</a:t>
            </a: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диплом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степени</a:t>
            </a: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Республиканский  конкурс</a:t>
            </a:r>
            <a:br>
              <a:rPr lang="ru-RU" sz="36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«Земля моя - Татарстан»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1" descr="C:\Users\Компп\Desktop\сканиров документы ДОУ\скан. грамоты\Отсканировано 28.02.2014 13-53 (2)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3654869" cy="5072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48" name="Прямоугольник 9"/>
          <p:cNvSpPr>
            <a:spLocks noChangeArrowheads="1"/>
          </p:cNvSpPr>
          <p:nvPr/>
        </p:nvSpPr>
        <p:spPr bwMode="auto">
          <a:xfrm>
            <a:off x="4500563" y="1714500"/>
            <a:ext cx="43576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Нургалимова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Фаузия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Кафилевна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воспитатель по обучению тат. языка</a:t>
            </a: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грамота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 eaLnBrk="0" hangingPunct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hangingPunct="0"/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Республиканский  конкурс</a:t>
            </a:r>
            <a:br>
              <a:rPr lang="ru-RU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«Воспитатель года -2014»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п\Desktop\все фото ДОУ №5\воспитатель года - 2014\DSCF886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83450" y="785794"/>
            <a:ext cx="2787288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69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Зональный этап республиканского конкурса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«Воспитатель года-2014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Компп\Desktop\все фото ДОУ №5\воспитатель года - 2014\DSCF885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7686" y="3000372"/>
            <a:ext cx="2714644" cy="3684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4214818"/>
            <a:ext cx="3169884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дом\Desktop\ЗАИНСК\DSC0476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7158" y="785794"/>
            <a:ext cx="4286280" cy="352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5" descr="C:\Users\Компп\Desktop\все фото ДОУ №5\поделки 2014\DSCF04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9634" y="357166"/>
            <a:ext cx="8545770" cy="621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396" name="Рисунок 3" descr="C:\Users\Компп\Desktop\сканиров документы ДОУ\скан. грамоты\грамоты ДОУ\Отсканировано 08.10.2014 11-14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14290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Районный  конкурс</a:t>
            </a:r>
            <a:br>
              <a:rPr lang="ru-RU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Monotype Corsiva" pitchFamily="66" charset="0"/>
                <a:cs typeface="Times New Roman" pitchFamily="18" charset="0"/>
              </a:rPr>
              <a:t>Театрлы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Monotype Corsiva" pitchFamily="66" charset="0"/>
                <a:cs typeface="Times New Roman" pitchFamily="18" charset="0"/>
              </a:rPr>
              <a:t>н</a:t>
            </a:r>
            <a:r>
              <a:rPr lang="tt-RU" b="1" dirty="0" smtClean="0">
                <a:latin typeface="Monotype Corsiva" pitchFamily="66" charset="0"/>
                <a:cs typeface="Times New Roman" pitchFamily="18" charset="0"/>
              </a:rPr>
              <a:t>әниләр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-2015»</a:t>
            </a:r>
            <a:endParaRPr lang="ru-RU" dirty="0"/>
          </a:p>
        </p:txBody>
      </p:sp>
      <p:pic>
        <p:nvPicPr>
          <p:cNvPr id="35842" name="Picture 2" descr="C:\Users\Компп\Desktop\Конкурсы\смотр-конкурс Театрлы нэнилэр\Отсканировано 18.03.2015 16-47 - копия.bmp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714488"/>
            <a:ext cx="3071834" cy="4333895"/>
          </a:xfrm>
          <a:prstGeom prst="rect">
            <a:avLst/>
          </a:prstGeom>
          <a:noFill/>
        </p:spPr>
      </p:pic>
      <p:pic>
        <p:nvPicPr>
          <p:cNvPr id="4" name="Рисунок 3" descr="C:\Users\Компп\Desktop\все фото ДОУ №5\Театрлы нәниләр-2015\IMG_658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4" y="1643050"/>
            <a:ext cx="3357586" cy="225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Компп\Desktop\все фото ДОУ №5\Театрлы нәниләр-2015\IMG_66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071942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14480" y="6072206"/>
            <a:ext cx="1104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Компп\Desktop\все фото ДОУ №5\встреча  журналистов гаилэ һәм мәктәп\SDC114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42844" y="3000376"/>
            <a:ext cx="5000656" cy="3750492"/>
          </a:xfrm>
          <a:noFill/>
        </p:spPr>
      </p:pic>
      <p:pic>
        <p:nvPicPr>
          <p:cNvPr id="58371" name="Picture 5" descr="C:\Users\Компп\Desktop\все фото ДОУ №5\встреча  журналистов гаилэ һәм мәктәп\SDC115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14807" y="1142984"/>
            <a:ext cx="4829193" cy="557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Рисунок 4" descr="C:\Users\Компп\Desktop\все фото ДОУ №5\встреча  журналистов гаилэ һәм мәктәп\SDC1149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160772"/>
            <a:ext cx="3975131" cy="29824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143372" y="274638"/>
            <a:ext cx="4857784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Встреча с журналистами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Мэгариф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Гаил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ә һәм мәктәп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 май 2014 год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 детский сад посетила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 всемирной общественной организации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татарских женщин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калфак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 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Идрисова К.Р.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Компп\Desktop\Новая папка\IMG_9619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571612"/>
            <a:ext cx="3978163" cy="30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C:\Users\Компп\Desktop\все фото ДОУ №5\ак калфак 18 марта 15 год\IMG_96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3" y="1500174"/>
            <a:ext cx="3931065" cy="3000396"/>
          </a:xfrm>
          <a:prstGeom prst="rect">
            <a:avLst/>
          </a:prstGeom>
          <a:noFill/>
        </p:spPr>
      </p:pic>
      <p:pic>
        <p:nvPicPr>
          <p:cNvPr id="5" name="Рисунок 4" descr="C:\Users\Компп\Desktop\ак калфак\DSCN0514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43043" y="3857628"/>
            <a:ext cx="3929090" cy="282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Компп\Desktop\все фото ДОУ №5\дети танцы\DSCN439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43306" y="2928934"/>
            <a:ext cx="4984382" cy="367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C:\Users\Компп\Desktop\все фото ДОУ №5\радуга2014\view_602678_68447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1857364"/>
            <a:ext cx="314327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Участие детей  «Радуга детских талантов»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0419" name="Picture 3" descr="C:\Users\Компп\Desktop\все фото ДОУ №5\радуга2014\view_602678_6844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785794"/>
            <a:ext cx="4560888" cy="275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Национальные уголки</a:t>
            </a:r>
            <a:endParaRPr lang="ru-RU" sz="3600" dirty="0"/>
          </a:p>
        </p:txBody>
      </p:sp>
      <p:pic>
        <p:nvPicPr>
          <p:cNvPr id="13315" name="Picture 2" descr="C:\Users\Компп\Desktop\все фото ДОУ №5\УМК\фото\DSCF417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tretch>
            <a:fillRect/>
          </a:stretch>
        </p:blipFill>
        <p:spPr>
          <a:xfrm>
            <a:off x="357158" y="1357298"/>
            <a:ext cx="8358246" cy="5224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3" descr="C:\Users\Компп\Desktop\все фото ДОУ №5\УМК\Ф.К\Фото-063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000496" y="1857364"/>
            <a:ext cx="4738720" cy="4714908"/>
          </a:xfrm>
          <a:noFill/>
        </p:spPr>
      </p:pic>
      <p:pic>
        <p:nvPicPr>
          <p:cNvPr id="61443" name="Picture 4" descr="C:\Users\Компп\Desktop\все фото ДОУ №5\воспитатель года - 2014\DSCF884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214290"/>
            <a:ext cx="3429000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57620" y="274638"/>
            <a:ext cx="500066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Всегда в творческом поиске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1442" name="Picture 6" descr="C:\Users\Компп\Desktop\все фото ДОУ №5\воспитатель года - 2014\DSCF886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2714620"/>
            <a:ext cx="3071834" cy="395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Компп\Desktop\Конкурсы\г. Мамадыш ДС №5 Бэлэкэч МАГАРИФ\фото\DSC001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214290"/>
            <a:ext cx="8643998" cy="6492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5143512"/>
            <a:ext cx="7715304" cy="1714488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Бакчабызда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көтеп калабыз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85918" y="1916113"/>
            <a:ext cx="62865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«Человек, который не уважает язык другого народа, не сможет полюбить и свой язык»…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Компп\Desktop\все фото ДОУ №5\УМК\УМК\DSCN805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214422"/>
            <a:ext cx="8254378" cy="533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 чего начинается Родина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 descr="C:\Users\Компп\Desktop\все фото ДОУ №5\УМК\фото\DSCF417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429124" y="285728"/>
            <a:ext cx="4456141" cy="6357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3" descr="C:\Users\Компп\Desktop\все фото ДОУ №5\УМК\фото\DSCF417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357166"/>
            <a:ext cx="4227047" cy="6500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6" descr="C:\Users\Компп\Desktop\все фото ДОУ №5\УМК\фото\DSCF41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50148"/>
            <a:ext cx="7286676" cy="5465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Уголки  УМК</a:t>
            </a:r>
            <a:endParaRPr lang="ru-RU" sz="3600" dirty="0"/>
          </a:p>
        </p:txBody>
      </p:sp>
      <p:pic>
        <p:nvPicPr>
          <p:cNvPr id="6147" name="Picture 4" descr="C:\Users\Компп\Desktop\все фото ДОУ №5\УМК\фото\DSCF417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screen"/>
          <a:stretch>
            <a:fillRect/>
          </a:stretch>
        </p:blipFill>
        <p:spPr>
          <a:xfrm>
            <a:off x="4965328" y="1285860"/>
            <a:ext cx="4178672" cy="557214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7" descr="C:\Users\Компп\Desktop\все фото ДОУ №5\УМК\DSCN114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161925"/>
            <a:ext cx="4289425" cy="6338888"/>
          </a:xfrm>
          <a:prstGeom prst="roundRect">
            <a:avLst/>
          </a:prstGeom>
          <a:effectLst>
            <a:softEdge rad="112500"/>
          </a:effectLst>
        </p:spPr>
      </p:pic>
      <p:pic>
        <p:nvPicPr>
          <p:cNvPr id="7172" name="Picture 5" descr="C:\Users\Компп\Desktop\все фото ДОУ №5\УМК\фото\DSCF417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39822" y="285728"/>
            <a:ext cx="4607752" cy="614366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276</Words>
  <Application>Microsoft Office PowerPoint</Application>
  <PresentationFormat>Экран (4:3)</PresentationFormat>
  <Paragraphs>65</Paragraphs>
  <Slides>52</Slides>
  <Notes>0</Notes>
  <HiddenSlides>0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Тема Office</vt:lpstr>
      <vt:lpstr>Презентация</vt:lpstr>
      <vt:lpstr>Слайд 1</vt:lpstr>
      <vt:lpstr>ДОБРО ПОЖАЛОВАТЬ! РӘХИМ ИТЕГЕЗ!</vt:lpstr>
      <vt:lpstr>Гостям всегда мы рады</vt:lpstr>
      <vt:lpstr>Зимнее оформление территории</vt:lpstr>
      <vt:lpstr>Национальные уголки</vt:lpstr>
      <vt:lpstr>С чего начинается Родина</vt:lpstr>
      <vt:lpstr>Слайд 7</vt:lpstr>
      <vt:lpstr>Уголки  УМК</vt:lpstr>
      <vt:lpstr>Слайд 9</vt:lpstr>
      <vt:lpstr>папки-передвижки</vt:lpstr>
      <vt:lpstr>Слайд 11</vt:lpstr>
      <vt:lpstr>Для Вас,  родители!</vt:lpstr>
      <vt:lpstr>Слайд 13</vt:lpstr>
      <vt:lpstr>Слайд 14</vt:lpstr>
      <vt:lpstr>Конкурс «Лучший сюжет сказки или мультфильма»</vt:lpstr>
      <vt:lpstr>Конкурс «Лучшая разработка дидактической игры»</vt:lpstr>
      <vt:lpstr>Слайд 17</vt:lpstr>
      <vt:lpstr>Конкурс «Кукла в национальном костюме»</vt:lpstr>
      <vt:lpstr>        Конкурс  «Сюжетно-ролевая игра»</vt:lpstr>
      <vt:lpstr>Слайд 20</vt:lpstr>
      <vt:lpstr>                                   Играя – познаем язык</vt:lpstr>
      <vt:lpstr>Слайд 22</vt:lpstr>
      <vt:lpstr> </vt:lpstr>
      <vt:lpstr>Организация работы с русскоязычными педагогами</vt:lpstr>
      <vt:lpstr>Слайд 25</vt:lpstr>
      <vt:lpstr>Карманный словарик</vt:lpstr>
      <vt:lpstr>Слайд 27</vt:lpstr>
      <vt:lpstr>Слайд 28</vt:lpstr>
      <vt:lpstr> </vt:lpstr>
      <vt:lpstr>Слайд 30</vt:lpstr>
      <vt:lpstr>Слайд 31</vt:lpstr>
      <vt:lpstr>Слайд 32</vt:lpstr>
      <vt:lpstr>Работа с родителями</vt:lpstr>
      <vt:lpstr>Национальные праздники</vt:lpstr>
      <vt:lpstr>Слайд 35</vt:lpstr>
      <vt:lpstr>Слайд 36</vt:lpstr>
      <vt:lpstr>Для популяризация деятельности ДОУ  действует сайт детского сада «Бэлэкэч» </vt:lpstr>
      <vt:lpstr>Республиканское августовское совещание работников образования и науки,  август 2012 г.од </vt:lpstr>
      <vt:lpstr>Республиканский  смотр-конкурс</vt:lpstr>
      <vt:lpstr>Районный семинар для заведующих  февраль, 2013 год</vt:lpstr>
      <vt:lpstr>РМО музыкальных  руководителей, март 2013 г</vt:lpstr>
      <vt:lpstr>Республиканский  конкурс «Земля моя - Татарстан» </vt:lpstr>
      <vt:lpstr>Республиканский  конкурс «Воспитатель года -2014»</vt:lpstr>
      <vt:lpstr>Зональный этап республиканского конкурса  «Воспитатель года-2014</vt:lpstr>
      <vt:lpstr>Слайд 45</vt:lpstr>
      <vt:lpstr>Районный  конкурс «Театрлы нәниләр -2015»</vt:lpstr>
      <vt:lpstr>Встреча с журналистами «Мэгариф» и «Гаилә һәм мәктәп»,  май 2014 год</vt:lpstr>
      <vt:lpstr>Наш детский сад посетила руководитель всемирной общественной организации  татарских женщин «Ак калфак» Идрисова К.Р. </vt:lpstr>
      <vt:lpstr>Участие детей  «Радуга детских талантов»</vt:lpstr>
      <vt:lpstr>Всегда в творческом поиске</vt:lpstr>
      <vt:lpstr>Бакчабызда көтеп калабыз!</vt:lpstr>
      <vt:lpstr>Слайд 52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Corowina</dc:creator>
  <cp:lastModifiedBy>Компп</cp:lastModifiedBy>
  <cp:revision>33</cp:revision>
  <dcterms:created xsi:type="dcterms:W3CDTF">2013-02-09T17:45:17Z</dcterms:created>
  <dcterms:modified xsi:type="dcterms:W3CDTF">2015-04-01T07:15:43Z</dcterms:modified>
</cp:coreProperties>
</file>